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9" r:id="rId17"/>
    <p:sldId id="280" r:id="rId18"/>
    <p:sldId id="276" r:id="rId19"/>
    <p:sldId id="27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8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CC00"/>
    <a:srgbClr val="CC3300"/>
    <a:srgbClr val="009900"/>
    <a:srgbClr val="00863D"/>
    <a:srgbClr val="741D0E"/>
    <a:srgbClr val="660033"/>
    <a:srgbClr val="00CC00"/>
    <a:srgbClr val="00542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2" autoAdjust="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50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78C6-B3DB-4896-BE1F-4D487F521DA9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42EB9-A465-4C2C-B9C7-A67DB7C62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2EB9-A465-4C2C-B9C7-A67DB7C6258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 panose="020B0604020202020204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E68C23F-734C-4505-9DD1-2C1E88A7F0C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D8FCE86-2A94-455E-9FFF-C20A2222C7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000"/>
                    </a14:imgEffect>
                    <a14:imgEffect>
                      <a14:sharpenSoften amount="-1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154" y="980215"/>
            <a:ext cx="7992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Брей–ринг</a:t>
            </a:r>
            <a:endParaRPr lang="ru-RU" sz="8800" b="1" cap="none" spc="30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904" y="4436664"/>
            <a:ext cx="88569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Интеллектуальная игра по физической культуре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0" y="4869180"/>
            <a:ext cx="91166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8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«Знатоки спорта»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15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301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764704"/>
            <a:ext cx="37144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ЭТАП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7290"/>
            <a:ext cx="9112885" cy="2799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зрителями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" y="0"/>
            <a:ext cx="9069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315" y="135255"/>
            <a:ext cx="8982710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Что 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такое фальстарт?</a:t>
            </a:r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Преждевременный старт до сигнала судьи, забег или заплыв начинают заново. За два фальстарта спортсмена дисквалифицируют)</a:t>
            </a:r>
          </a:p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2. Назовите 5 спортивных терминов, начинающихся с буквы «С» </a:t>
            </a:r>
            <a:endParaRPr lang="ru-RU" sz="28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стадион, сетка, секундомер, свисток, спартакиада, спринт, старт)</a:t>
            </a:r>
          </a:p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3. В каких видах спорта, кроме конного, встречается конь? </a:t>
            </a:r>
            <a:endParaRPr lang="ru-RU" sz="28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(шахматы, спортивная гимнастика)</a:t>
            </a:r>
            <a:endParaRPr lang="ru-RU" sz="2800" b="1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4. Назовите разновидности лыж.</a:t>
            </a:r>
            <a:r>
              <a:rPr lang="ru-RU" sz="28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endParaRPr lang="ru-RU" sz="2800" b="1" dirty="0" smtClean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Гоночные, слаломные прыжковые, туристические, охотничьи, водные)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84"/>
            <a:ext cx="9160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990" y="593725"/>
            <a:ext cx="894842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5. В каком виде спорта правила запрещают бежать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  <a:p>
            <a:r>
              <a:rPr lang="ru-RU" sz="2800" b="1" dirty="0" smtClean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(Спортивная ходьба)</a:t>
            </a:r>
            <a:endParaRPr lang="ru-RU" sz="2800" b="1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6. Назовите все виды гимнастики.</a:t>
            </a:r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спортивная, акробатика, художественная гимнастика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7. Вспомните девиз Олимпийских игр.</a:t>
            </a:r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Выше, Сильнее)</a:t>
            </a:r>
          </a:p>
          <a:p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8. Двое одновременно приходят к финишу, но медаль вручают только одному. В каком виде спорта это не вызывает возражений?</a:t>
            </a:r>
            <a:r>
              <a:rPr lang="ru-RU" sz="2800" b="1" dirty="0">
                <a:ln w="285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endParaRPr lang="ru-RU" sz="2800" b="1" dirty="0" smtClean="0">
              <a:ln w="28575">
                <a:solidFill>
                  <a:schemeClr val="bg2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конном спорте)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04541" y="260648"/>
            <a:ext cx="6334760" cy="2590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15695" y="2997200"/>
            <a:ext cx="2851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ФИЗКУЛЬТУРА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46255" y="3573016"/>
            <a:ext cx="6451376" cy="2286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59632" y="6104871"/>
            <a:ext cx="161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ПРЫЖОК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043608" y="188640"/>
            <a:ext cx="6467475" cy="225869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74455" y="2564904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ЗАРЯДКА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47867" y="3049022"/>
            <a:ext cx="6386195" cy="30765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74455" y="6237110"/>
            <a:ext cx="117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СТАРТ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58" y="836710"/>
          <a:ext cx="7992892" cy="554461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87624"/>
                <a:gridCol w="887624"/>
                <a:gridCol w="888693"/>
                <a:gridCol w="887624"/>
                <a:gridCol w="888693"/>
                <a:gridCol w="887624"/>
                <a:gridCol w="888693"/>
                <a:gridCol w="887624"/>
                <a:gridCol w="888693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Б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С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Д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М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П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Л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Ё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Л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В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Т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Е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Ж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В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Р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Д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А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Ь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072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в данной таблице виды спорта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56" y="908720"/>
          <a:ext cx="7992892" cy="547260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87624"/>
                <a:gridCol w="912581"/>
                <a:gridCol w="863736"/>
                <a:gridCol w="887624"/>
                <a:gridCol w="888693"/>
                <a:gridCol w="887624"/>
                <a:gridCol w="888693"/>
                <a:gridCol w="887624"/>
                <a:gridCol w="888693"/>
              </a:tblGrid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Б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О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С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Д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М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П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Ё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Е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Ш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У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В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Т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И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Е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78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Ж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В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Ё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Р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К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Г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78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Д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Й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Ь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>
                          <a:effectLst/>
                        </a:rPr>
                        <a:t>Г</a:t>
                      </a:r>
                      <a:endParaRPr lang="ru-RU" sz="1100" b="1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Л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200" b="1" dirty="0">
                          <a:effectLst/>
                        </a:rPr>
                        <a:t>Н</a:t>
                      </a:r>
                      <a:endParaRPr lang="ru-RU" sz="1100" b="1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b="4540"/>
          <a:stretch>
            <a:fillRect/>
          </a:stretch>
        </p:blipFill>
        <p:spPr>
          <a:xfrm>
            <a:off x="2240915" y="764540"/>
            <a:ext cx="4896485" cy="58731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2800" y="116840"/>
            <a:ext cx="7752080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Найдите отличия</a:t>
            </a:r>
          </a:p>
        </p:txBody>
      </p:sp>
      <p:pic>
        <p:nvPicPr>
          <p:cNvPr id="1027" name="Picture 3" descr="C:\Users\User\Downloads\madora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3781701"/>
            <a:ext cx="1143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madora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933056"/>
            <a:ext cx="1143000" cy="1685925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13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34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6880" y="1196752"/>
            <a:ext cx="47935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n w="38100" cmpd="sng">
                  <a:solidFill>
                    <a:srgbClr val="00863D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933056"/>
            <a:ext cx="74971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38100" cmpd="sng">
                  <a:solidFill>
                    <a:srgbClr val="CC3300"/>
                  </a:solidFill>
                  <a:prstDash val="solid"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Блиц-турнир</a:t>
            </a:r>
            <a:endParaRPr lang="ru-RU" sz="9600" b="1" dirty="0">
              <a:ln w="38100" cmpd="sng">
                <a:solidFill>
                  <a:srgbClr val="CC3300"/>
                </a:solidFill>
                <a:prstDash val="solid"/>
              </a:ln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679"/>
            <a:ext cx="7028928" cy="66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705" y="800362"/>
            <a:ext cx="87687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1. На какие части (временные отрезки) делятся матчи в </a:t>
            </a:r>
            <a:r>
              <a:rPr lang="ru-RU" sz="2800" b="1" dirty="0" smtClean="0"/>
              <a:t>теннисе?</a:t>
            </a:r>
            <a:endParaRPr lang="ru-RU" sz="2800" b="1" dirty="0"/>
          </a:p>
          <a:p>
            <a:r>
              <a:rPr lang="ru-RU" sz="2800" b="1" dirty="0"/>
              <a:t>2. Сколько игроков должно быть в баскетболе? </a:t>
            </a:r>
            <a:endParaRPr lang="ru-RU" sz="2800" b="1" dirty="0" smtClean="0"/>
          </a:p>
          <a:p>
            <a:r>
              <a:rPr lang="ru-RU" sz="2800" b="1" dirty="0" smtClean="0"/>
              <a:t>3</a:t>
            </a:r>
            <a:r>
              <a:rPr lang="ru-RU" sz="2800" b="1" dirty="0"/>
              <a:t>. </a:t>
            </a:r>
            <a:r>
              <a:rPr lang="ru-RU" sz="2800" b="1" dirty="0" smtClean="0"/>
              <a:t>Как называется бегун </a:t>
            </a:r>
            <a:r>
              <a:rPr lang="ru-RU" sz="2800" b="1" dirty="0"/>
              <a:t>на короткие дистанции? </a:t>
            </a:r>
            <a:endParaRPr lang="ru-RU" sz="2800" b="1" dirty="0" smtClean="0"/>
          </a:p>
          <a:p>
            <a:r>
              <a:rPr lang="ru-RU" sz="2800" b="1" dirty="0" smtClean="0"/>
              <a:t>4</a:t>
            </a:r>
            <a:r>
              <a:rPr lang="ru-RU" sz="2800" b="1" dirty="0"/>
              <a:t>. </a:t>
            </a:r>
            <a:r>
              <a:rPr lang="ru-RU" sz="2800" b="1" dirty="0" smtClean="0"/>
              <a:t>Каков </a:t>
            </a:r>
            <a:r>
              <a:rPr lang="ru-RU" sz="2800" b="1" dirty="0"/>
              <a:t>вес гранаты для девушек? </a:t>
            </a:r>
            <a:endParaRPr lang="ru-RU" sz="2800" b="1" dirty="0" smtClean="0"/>
          </a:p>
          <a:p>
            <a:r>
              <a:rPr lang="ru-RU" sz="2800" b="1" dirty="0" smtClean="0"/>
              <a:t>5</a:t>
            </a:r>
            <a:r>
              <a:rPr lang="ru-RU" sz="2800" b="1" dirty="0"/>
              <a:t>. Как называется борьба на руках? </a:t>
            </a:r>
            <a:endParaRPr lang="ru-RU" sz="2800" b="1" dirty="0" smtClean="0"/>
          </a:p>
          <a:p>
            <a:r>
              <a:rPr lang="ru-RU" sz="2800" b="1" dirty="0" smtClean="0"/>
              <a:t>6</a:t>
            </a:r>
            <a:r>
              <a:rPr lang="ru-RU" sz="2800" b="1" dirty="0"/>
              <a:t>. Назовите в какой игре пользуются самым тяжелым мячом? </a:t>
            </a:r>
          </a:p>
          <a:p>
            <a:r>
              <a:rPr lang="ru-RU" sz="2800" b="1" dirty="0"/>
              <a:t>7. Как часто проводятся Олимпийские </a:t>
            </a:r>
            <a:r>
              <a:rPr lang="ru-RU" sz="2800" b="1" dirty="0" smtClean="0"/>
              <a:t>игры?</a:t>
            </a:r>
          </a:p>
          <a:p>
            <a:r>
              <a:rPr lang="ru-RU" sz="2800" b="1" dirty="0" smtClean="0"/>
              <a:t>8</a:t>
            </a:r>
            <a:r>
              <a:rPr lang="ru-RU" sz="2800" b="1" dirty="0"/>
              <a:t>. Как называется строй, в котором занимающие размещены на одной линии один возле другого?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399" y="157012"/>
            <a:ext cx="818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Вопросы для команды </a:t>
            </a:r>
            <a:r>
              <a:rPr lang="ru-RU" sz="3600" b="1" dirty="0">
                <a:solidFill>
                  <a:srgbClr val="3333CC"/>
                </a:solidFill>
              </a:rPr>
              <a:t>“ВЫМПЕЛ”</a:t>
            </a:r>
            <a:endParaRPr lang="ru-RU" sz="36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90" y="188640"/>
            <a:ext cx="7028928" cy="660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644" y="692696"/>
            <a:ext cx="88998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9. В каком виде спорта самый высокий </a:t>
            </a:r>
            <a:r>
              <a:rPr lang="ru-RU" sz="2800" b="1" dirty="0" smtClean="0"/>
              <a:t>старт?</a:t>
            </a:r>
            <a:endParaRPr lang="ru-RU" sz="2800" b="1" dirty="0"/>
          </a:p>
          <a:p>
            <a:r>
              <a:rPr lang="ru-RU" sz="2800" b="1" dirty="0"/>
              <a:t>10. Как называется расстояние между занимающимися, стоящими по фронту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r>
              <a:rPr lang="ru-RU" sz="2800" b="1" dirty="0"/>
              <a:t>11. Как называются отверстия бильярдного </a:t>
            </a:r>
            <a:r>
              <a:rPr lang="ru-RU" sz="2800" b="1" dirty="0" smtClean="0"/>
              <a:t>стола, </a:t>
            </a:r>
            <a:r>
              <a:rPr lang="ru-RU" sz="2800" b="1" dirty="0"/>
              <a:t>в которые во время игры загоняют </a:t>
            </a:r>
            <a:r>
              <a:rPr lang="ru-RU" sz="2800" b="1" dirty="0" smtClean="0"/>
              <a:t>шары?</a:t>
            </a:r>
          </a:p>
          <a:p>
            <a:r>
              <a:rPr lang="ru-RU" sz="2800" b="1" dirty="0" smtClean="0"/>
              <a:t>12</a:t>
            </a:r>
            <a:r>
              <a:rPr lang="ru-RU" sz="2800" b="1" dirty="0"/>
              <a:t>. На каких площадках проходят соревнования по </a:t>
            </a:r>
            <a:r>
              <a:rPr lang="ru-RU" sz="2800" b="1" dirty="0" smtClean="0"/>
              <a:t>теннису?</a:t>
            </a:r>
          </a:p>
          <a:p>
            <a:r>
              <a:rPr lang="ru-RU" sz="2800" b="1" dirty="0" smtClean="0"/>
              <a:t>13</a:t>
            </a:r>
            <a:r>
              <a:rPr lang="ru-RU" sz="2800" b="1" dirty="0"/>
              <a:t>. Сколько игроков играет в </a:t>
            </a:r>
            <a:r>
              <a:rPr lang="ru-RU" sz="2800" b="1" dirty="0" smtClean="0"/>
              <a:t>волейбол</a:t>
            </a:r>
            <a:r>
              <a:rPr lang="ru-RU" sz="2800" b="1" dirty="0"/>
              <a:t>?</a:t>
            </a:r>
          </a:p>
          <a:p>
            <a:r>
              <a:rPr lang="ru-RU" sz="2800" b="1" dirty="0"/>
              <a:t>14. Назовите, что защищает голову велогонщика</a:t>
            </a:r>
            <a:r>
              <a:rPr lang="ru-RU" sz="2800" b="1" dirty="0" smtClean="0"/>
              <a:t>?</a:t>
            </a:r>
            <a:endParaRPr lang="ru-RU" sz="2800" b="1" dirty="0"/>
          </a:p>
          <a:p>
            <a:r>
              <a:rPr lang="ru-RU" sz="2800" b="1" dirty="0"/>
              <a:t>15. </a:t>
            </a:r>
            <a:r>
              <a:rPr lang="ru-RU" sz="2800" b="1" dirty="0" smtClean="0"/>
              <a:t>Каким </a:t>
            </a:r>
            <a:r>
              <a:rPr lang="ru-RU" sz="2800" b="1" dirty="0"/>
              <a:t>способом можно прыгнуть в высоту</a:t>
            </a:r>
            <a:r>
              <a:rPr lang="ru-RU" sz="2800" b="1" dirty="0" smtClean="0"/>
              <a:t>?</a:t>
            </a:r>
          </a:p>
          <a:p>
            <a:r>
              <a:rPr lang="ru-RU" sz="2800" b="1" dirty="0" smtClean="0"/>
              <a:t>16</a:t>
            </a:r>
            <a:r>
              <a:rPr lang="ru-RU" sz="2800" b="1" dirty="0"/>
              <a:t>. </a:t>
            </a:r>
            <a:r>
              <a:rPr lang="ru-RU" sz="2800" b="1" dirty="0" smtClean="0"/>
              <a:t>В каком </a:t>
            </a:r>
            <a:r>
              <a:rPr lang="ru-RU" sz="2800" b="1" dirty="0"/>
              <a:t>году проходили Олимпийские игры в Москве?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678" y="116632"/>
            <a:ext cx="8395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</a:rPr>
              <a:t>Вопросы для команды “ВЫМПЕЛ”</a:t>
            </a:r>
            <a:endParaRPr lang="ru-RU" sz="36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55" descr="http://alka-mine.at.ua/Pictures/S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6"/>
          <a:stretch>
            <a:fillRect/>
          </a:stretch>
        </p:blipFill>
        <p:spPr bwMode="auto">
          <a:xfrm>
            <a:off x="6588125" y="4149090"/>
            <a:ext cx="2504440" cy="26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43" descr="http://pyatshagov.narod.ru/spor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41"/>
            <a:ext cx="3707903" cy="300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60" y="2924944"/>
            <a:ext cx="6767830" cy="3853047"/>
          </a:xfrm>
        </p:spPr>
        <p:txBody>
          <a:bodyPr>
            <a:normAutofit fontScale="97500" lnSpcReduction="10000"/>
          </a:bodyPr>
          <a:lstStyle/>
          <a:p>
            <a:r>
              <a:rPr lang="ru-RU" sz="35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1-й этап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–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разминка</a:t>
            </a:r>
            <a:r>
              <a:rPr lang="ru-RU" sz="35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;</a:t>
            </a:r>
          </a:p>
          <a:p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2-3 й этапы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–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игра </a:t>
            </a:r>
            <a:r>
              <a:rPr lang="ru-RU" sz="35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со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зрителями; найди отличия, чайнворд</a:t>
            </a:r>
          </a:p>
          <a:p>
            <a:r>
              <a:rPr lang="ru-RU" sz="35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этап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- ребусы</a:t>
            </a:r>
            <a:endParaRPr lang="ru-RU" sz="350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r>
              <a:rPr lang="ru-RU" sz="3500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5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-й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863D"/>
                </a:solidFill>
              </a:rPr>
              <a:t>этап – </a:t>
            </a:r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блиц-турнир</a:t>
            </a:r>
          </a:p>
          <a:p>
            <a:r>
              <a:rPr lang="ru-RU" sz="35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6-й этап – супер игра</a:t>
            </a:r>
            <a:endParaRPr lang="ru-RU" sz="3500" dirty="0" smtClean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endParaRPr lang="ru-RU" sz="330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723825"/>
            <a:ext cx="54078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Этапы </a:t>
            </a:r>
          </a:p>
          <a:p>
            <a:pPr algn="ctr"/>
            <a:r>
              <a:rPr lang="ru-RU" sz="4800" b="1" cap="none" spc="5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брей </a:t>
            </a:r>
            <a:r>
              <a:rPr lang="ru-RU" sz="4800" b="1" cap="none" spc="5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– ринга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-Viktoria-Plze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877"/>
            <a:ext cx="6624736" cy="5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33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Вопросы для команды “</a:t>
            </a:r>
            <a:r>
              <a:rPr lang="ru-RU" sz="3600" b="1" dirty="0" smtClean="0">
                <a:solidFill>
                  <a:srgbClr val="FF0000"/>
                </a:solidFill>
              </a:rPr>
              <a:t>ВИКТОРИЯ”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67915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 На какие части (временные отрезки) делятся матчи 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хоккее?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 Как называется танцор на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льду?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 Назовите вес гранаты для юношей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4. В какой игре пользуются самым легким мячом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5. Как называется строй, в котором занимающиеся расположены в затылок друг другу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6. Как называется правая и левая сторона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строя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7. В каком виде спорта самый низкий старт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8. Может ли хоккей быть летним видом спорта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-Viktoria-Plze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3526"/>
            <a:ext cx="6624736" cy="54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6725"/>
            <a:ext cx="8339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Вопросы для команды “</a:t>
            </a:r>
            <a:r>
              <a:rPr lang="ru-RU" sz="3600" b="1" dirty="0" smtClean="0">
                <a:solidFill>
                  <a:srgbClr val="FF0000"/>
                </a:solidFill>
              </a:rPr>
              <a:t>ВИКТОРИЯ”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37806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9. Сколько фигур 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шахматах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10. Назовите виды легкой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атлетики?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11. На каких площадках проходят соревнования по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велоспорту?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12. Они находятся на подошве спортивной обуви, чтобы обувь не скользила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13. Острый молоток, с помощью которого альпинист взбирается на скалу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14.  Кого </a:t>
            </a:r>
            <a:r>
              <a:rPr lang="ru-RU" sz="2800" b="1">
                <a:latin typeface="Arial" panose="020B0604020202020204" pitchFamily="34" charset="0"/>
                <a:cs typeface="Arial" panose="020B0604020202020204" pitchFamily="34" charset="0"/>
              </a:rPr>
              <a:t>называют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Олимпийцами?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Какими способами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можно прыгать 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длину?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Какие по счету зимние Олимпийские игры пройдут в Сочи 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256584" cy="530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605" y="191770"/>
            <a:ext cx="82810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Вопросы для команды </a:t>
            </a:r>
            <a:r>
              <a:rPr lang="ru-RU" sz="3600" b="1" dirty="0" smtClean="0">
                <a:solidFill>
                  <a:srgbClr val="3333C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“ФАКЕЛ”</a:t>
            </a:r>
            <a:endParaRPr lang="ru-RU" sz="3600" dirty="0">
              <a:solidFill>
                <a:srgbClr val="3333C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75" y="836930"/>
            <a:ext cx="8949690" cy="516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1. Какова продолжительность игры в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баскетбол?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2. Как называется спортсмен, который ходит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сидя?</a:t>
            </a:r>
          </a:p>
          <a:p>
            <a:pPr>
              <a:lnSpc>
                <a:spcPct val="110000"/>
              </a:lnSpc>
            </a:pP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. Сколько игроков в футбольной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команде?</a:t>
            </a:r>
          </a:p>
          <a:p>
            <a:pPr>
              <a:lnSpc>
                <a:spcPct val="110000"/>
              </a:lnSpc>
            </a:pP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4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. В какие цвета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раскрашена 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эмблема Олимпийских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колец?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5. Как называют молодого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спортсмена?</a:t>
            </a:r>
          </a:p>
          <a:p>
            <a:pPr>
              <a:lnSpc>
                <a:spcPct val="110000"/>
              </a:lnSpc>
            </a:pP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6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. На какие части (временные отрезки) делятся соревнования по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футболу?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7. Какая длина беговой дорожки по кругу на спортивном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стадионе?</a:t>
            </a:r>
          </a:p>
          <a:p>
            <a:pPr>
              <a:lnSpc>
                <a:spcPct val="110000"/>
              </a:lnSpc>
            </a:pP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8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. Чего не надо, если есть сила?</a:t>
            </a:r>
            <a:r>
              <a:rPr lang="ru-RU" sz="25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070" y="476885"/>
            <a:ext cx="82778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3333C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Вопросы для команды </a:t>
            </a:r>
            <a:r>
              <a:rPr lang="ru-RU" sz="3600" b="1" dirty="0" smtClean="0">
                <a:solidFill>
                  <a:srgbClr val="3333C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“ФАКЕЛ”</a:t>
            </a:r>
            <a:endParaRPr lang="ru-RU" sz="3600" dirty="0">
              <a:solidFill>
                <a:srgbClr val="3333C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0" y="1341120"/>
            <a:ext cx="8997315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9.   Инструмент Спортивного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судьи.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10. Предшественники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кроссовок.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11. На каких площадках проходят соревнования по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боксу?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12.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Длинная 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палка, которой спортсмены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забивают 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шары в бильярде? </a:t>
            </a:r>
          </a:p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13. Сколько игроков в команде по хоккею с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шайбой?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14. В каком году женщины стали принимать участие в Олимпийских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играх?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15. Летающий участник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бадминтона.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16. «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Бородатый» </a:t>
            </a:r>
            <a:r>
              <a:rPr lang="ru-RU" sz="2500" b="1" dirty="0">
                <a:latin typeface="Arial Black" panose="020B0A04020102020204" pitchFamily="34" charset="0"/>
                <a:cs typeface="Arial Black" panose="020B0A04020102020204" pitchFamily="34" charset="0"/>
              </a:rPr>
              <a:t>спортивный </a:t>
            </a:r>
            <a:r>
              <a:rPr lang="ru-RU" sz="2500" b="1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снаряд.</a:t>
            </a:r>
            <a:endParaRPr lang="ru-RU" sz="2500" b="1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73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kern="10" dirty="0" smtClean="0">
                <a:ln w="254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/>
              </a:rPr>
              <a:t>Супер-игра</a:t>
            </a:r>
            <a:endParaRPr lang="ru-RU" sz="8000" b="1" kern="10" dirty="0">
              <a:ln w="25400">
                <a:solidFill>
                  <a:srgbClr val="800000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13173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Составить из слова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/>
          </a:p>
          <a:p>
            <a:pPr algn="ctr"/>
            <a:endParaRPr lang="ru-RU" b="1" dirty="0"/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ФИЗКУЛЬТУРА</a:t>
            </a:r>
            <a:endParaRPr lang="ru-RU" sz="5400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как можно больше слов в Им. п. </a:t>
            </a:r>
            <a:r>
              <a:rPr lang="ru-RU" sz="2400" b="1" dirty="0" err="1">
                <a:solidFill>
                  <a:schemeClr val="bg1"/>
                </a:solidFill>
              </a:rPr>
              <a:t>ед.ч</a:t>
            </a:r>
            <a:r>
              <a:rPr lang="ru-RU" sz="2400" b="1" dirty="0">
                <a:solidFill>
                  <a:schemeClr val="bg1"/>
                </a:solidFill>
              </a:rPr>
              <a:t>., </a:t>
            </a:r>
            <a:r>
              <a:rPr lang="ru-RU" sz="2400" b="1" dirty="0" smtClean="0">
                <a:solidFill>
                  <a:schemeClr val="bg1"/>
                </a:solidFill>
              </a:rPr>
              <a:t>каждую букву использовать </a:t>
            </a:r>
            <a:r>
              <a:rPr lang="ru-RU" sz="2400" b="1" dirty="0">
                <a:solidFill>
                  <a:schemeClr val="bg1"/>
                </a:solidFill>
              </a:rPr>
              <a:t>только один раз (время 1 мин).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859_00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8314"/>
            <a:ext cx="2760520" cy="21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658560"/>
            <a:ext cx="8064896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Спасибо за игру!</a:t>
            </a:r>
          </a:p>
        </p:txBody>
      </p:sp>
      <p:pic>
        <p:nvPicPr>
          <p:cNvPr id="2051" name="Picture 3" descr="C:\Users\User\Downloads\sm 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3428" y="4149080"/>
            <a:ext cx="2963831" cy="25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61427766_myach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621" y="2420888"/>
            <a:ext cx="2490868" cy="45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C-Viktoria-Pl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52" y="3140705"/>
            <a:ext cx="3559465" cy="29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" y="1268686"/>
            <a:ext cx="3226571" cy="30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6920" y="188640"/>
            <a:ext cx="7650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Встречайте команды: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78" y="1111970"/>
            <a:ext cx="3312368" cy="334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4000">
              <a:srgbClr val="0A128C"/>
            </a:gs>
            <a:gs pos="47000">
              <a:srgbClr val="181CC7"/>
            </a:gs>
            <a:gs pos="68000">
              <a:srgbClr val="7005D4"/>
            </a:gs>
            <a:gs pos="88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mber_one_billiards_ball_sticker-p217117246426112368envb3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35896" cy="36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2485" y="974191"/>
            <a:ext cx="37144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ЭТАП</a:t>
            </a:r>
            <a:endParaRPr lang="ru-RU" sz="8800" b="1" cap="none" spc="0" dirty="0">
              <a:ln w="28575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2538" y="4005064"/>
            <a:ext cx="6939379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105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660033"/>
                </a:solidFill>
              </a:rPr>
              <a:t>Игра </a:t>
            </a:r>
            <a:r>
              <a:rPr lang="ru-RU" sz="2800" b="1" dirty="0">
                <a:solidFill>
                  <a:srgbClr val="660033"/>
                </a:solidFill>
              </a:rPr>
              <a:t>в ручной мяч, в которой две команды по семь </a:t>
            </a:r>
            <a:r>
              <a:rPr lang="ru-RU" sz="2800" b="1" dirty="0" smtClean="0">
                <a:solidFill>
                  <a:srgbClr val="660033"/>
                </a:solidFill>
              </a:rPr>
              <a:t>игроков </a:t>
            </a:r>
            <a:r>
              <a:rPr lang="ru-RU" sz="2800" b="1" dirty="0">
                <a:solidFill>
                  <a:srgbClr val="660033"/>
                </a:solidFill>
              </a:rPr>
              <a:t>стараются забросить мяч в ворота другой команды.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333CC"/>
                </a:solidFill>
              </a:rPr>
              <a:t>2</a:t>
            </a:r>
            <a:r>
              <a:rPr lang="ru-RU" sz="2800" b="1" dirty="0">
                <a:solidFill>
                  <a:srgbClr val="3333CC"/>
                </a:solidFill>
              </a:rPr>
              <a:t>. Начало пути к финишу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3</a:t>
            </a:r>
            <a:r>
              <a:rPr lang="ru-RU" sz="2800" b="1" dirty="0">
                <a:solidFill>
                  <a:srgbClr val="660033"/>
                </a:solidFill>
              </a:rPr>
              <a:t>. В этом виде спорта выполняют различные акробатические упражнения на снарядах.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4</a:t>
            </a:r>
            <a:r>
              <a:rPr lang="ru-RU" sz="2800" b="1" dirty="0">
                <a:solidFill>
                  <a:srgbClr val="3333CC"/>
                </a:solidFill>
              </a:rPr>
              <a:t>. Самый старый вид спорта, в котором </a:t>
            </a:r>
            <a:r>
              <a:rPr lang="ru-RU" sz="2800" b="1" dirty="0" smtClean="0">
                <a:solidFill>
                  <a:srgbClr val="3333CC"/>
                </a:solidFill>
              </a:rPr>
              <a:t>победителем считается </a:t>
            </a:r>
            <a:r>
              <a:rPr lang="ru-RU" sz="2800" b="1" dirty="0">
                <a:solidFill>
                  <a:srgbClr val="3333CC"/>
                </a:solidFill>
              </a:rPr>
              <a:t>тот, кто первым пересечет </a:t>
            </a:r>
            <a:r>
              <a:rPr lang="ru-RU" sz="2800" b="1" dirty="0" smtClean="0">
                <a:solidFill>
                  <a:srgbClr val="3333CC"/>
                </a:solidFill>
              </a:rPr>
              <a:t>финишную </a:t>
            </a:r>
            <a:r>
              <a:rPr lang="ru-RU" sz="2800" b="1" dirty="0">
                <a:solidFill>
                  <a:srgbClr val="3333CC"/>
                </a:solidFill>
              </a:rPr>
              <a:t>черту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660033"/>
                </a:solidFill>
              </a:rPr>
              <a:t>5</a:t>
            </a:r>
            <a:r>
              <a:rPr lang="ru-RU" sz="2800" b="1" dirty="0">
                <a:solidFill>
                  <a:srgbClr val="660033"/>
                </a:solidFill>
              </a:rPr>
              <a:t>. Летний вариант коньков.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rgbClr val="66003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3333CC"/>
                </a:solidFill>
              </a:rPr>
              <a:t>6</a:t>
            </a:r>
            <a:r>
              <a:rPr lang="ru-RU" sz="2800" b="1" dirty="0">
                <a:solidFill>
                  <a:srgbClr val="3333CC"/>
                </a:solidFill>
              </a:rPr>
              <a:t>. Гонки на лыжах со </a:t>
            </a:r>
            <a:r>
              <a:rPr lang="ru-RU" sz="2800" b="1" dirty="0" smtClean="0">
                <a:solidFill>
                  <a:srgbClr val="3333CC"/>
                </a:solidFill>
              </a:rPr>
              <a:t>стрельбой.</a:t>
            </a:r>
            <a:endParaRPr lang="ru-RU" sz="28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7. В этом виде спорта спортсмен, находясь на волнах, стоит на доске и управляет ею.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8</a:t>
            </a:r>
            <a:r>
              <a:rPr lang="ru-RU" sz="2800" b="1" dirty="0">
                <a:solidFill>
                  <a:srgbClr val="3333CC"/>
                </a:solidFill>
              </a:rPr>
              <a:t>. Спортивное восхождение на гору.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9</a:t>
            </a:r>
            <a:r>
              <a:rPr lang="ru-RU" sz="2800" b="1" dirty="0">
                <a:solidFill>
                  <a:srgbClr val="660033"/>
                </a:solidFill>
              </a:rPr>
              <a:t>. Спортивная командная игра с овальным мячом.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10</a:t>
            </a:r>
            <a:r>
              <a:rPr lang="ru-RU" sz="2800" b="1" dirty="0">
                <a:solidFill>
                  <a:srgbClr val="3333CC"/>
                </a:solidFill>
              </a:rPr>
              <a:t>. Спортивная командная игра с мячом и битой, </a:t>
            </a:r>
            <a:r>
              <a:rPr lang="ru-RU" sz="2800" b="1" dirty="0" smtClean="0">
                <a:solidFill>
                  <a:srgbClr val="3333CC"/>
                </a:solidFill>
              </a:rPr>
              <a:t>напоминающая </a:t>
            </a:r>
            <a:r>
              <a:rPr lang="ru-RU" sz="2800" b="1" dirty="0">
                <a:solidFill>
                  <a:srgbClr val="3333CC"/>
                </a:solidFill>
              </a:rPr>
              <a:t>русскую лапту.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11</a:t>
            </a:r>
            <a:r>
              <a:rPr lang="ru-RU" sz="2800" b="1" dirty="0">
                <a:solidFill>
                  <a:srgbClr val="660033"/>
                </a:solidFill>
              </a:rPr>
              <a:t>. Спортивная командная игра на ледовом или травяном поле.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12</a:t>
            </a:r>
            <a:r>
              <a:rPr lang="ru-RU" sz="2800" b="1" dirty="0">
                <a:solidFill>
                  <a:srgbClr val="3333CC"/>
                </a:solidFill>
              </a:rPr>
              <a:t>. Умение кидать диск, молот, гранату, </a:t>
            </a:r>
            <a:r>
              <a:rPr lang="ru-RU" sz="2800" b="1" dirty="0" smtClean="0">
                <a:solidFill>
                  <a:srgbClr val="3333CC"/>
                </a:solidFill>
              </a:rPr>
              <a:t>копье.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4231"/>
            <a:ext cx="9036496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13. В этой игре спортсмены с ракеткой в руках перемещаются по корту. 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14</a:t>
            </a:r>
            <a:r>
              <a:rPr lang="ru-RU" sz="2800" b="1" dirty="0">
                <a:solidFill>
                  <a:srgbClr val="3333CC"/>
                </a:solidFill>
              </a:rPr>
              <a:t>. Спортивный поход или экскурсия по определенному маршруту.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15</a:t>
            </a:r>
            <a:r>
              <a:rPr lang="ru-RU" sz="2800" b="1" dirty="0">
                <a:solidFill>
                  <a:srgbClr val="660033"/>
                </a:solidFill>
              </a:rPr>
              <a:t>. Спортивная игра на льду, </a:t>
            </a:r>
            <a:r>
              <a:rPr lang="ru-RU" sz="2800" b="1" dirty="0" smtClean="0">
                <a:solidFill>
                  <a:srgbClr val="660033"/>
                </a:solidFill>
              </a:rPr>
              <a:t>зародившаяся </a:t>
            </a:r>
            <a:r>
              <a:rPr lang="ru-RU" sz="2800" b="1" dirty="0">
                <a:solidFill>
                  <a:srgbClr val="660033"/>
                </a:solidFill>
              </a:rPr>
              <a:t>в Шотландии еще в 16 веке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16</a:t>
            </a:r>
            <a:r>
              <a:rPr lang="ru-RU" sz="2800" b="1" dirty="0">
                <a:solidFill>
                  <a:srgbClr val="3333CC"/>
                </a:solidFill>
              </a:rPr>
              <a:t>. </a:t>
            </a:r>
            <a:r>
              <a:rPr lang="ru-RU" sz="2800" b="1" dirty="0" smtClean="0">
                <a:solidFill>
                  <a:srgbClr val="3333CC"/>
                </a:solidFill>
              </a:rPr>
              <a:t>Игра, </a:t>
            </a:r>
            <a:r>
              <a:rPr lang="ru-RU" sz="2800" b="1" dirty="0">
                <a:solidFill>
                  <a:srgbClr val="3333CC"/>
                </a:solidFill>
              </a:rPr>
              <a:t>в которой необходимо перебросить </a:t>
            </a:r>
            <a:r>
              <a:rPr lang="ru-RU" sz="2800" b="1" dirty="0" smtClean="0">
                <a:solidFill>
                  <a:srgbClr val="3333CC"/>
                </a:solidFill>
              </a:rPr>
              <a:t>мяч через </a:t>
            </a:r>
            <a:r>
              <a:rPr lang="ru-RU" sz="2800" b="1" dirty="0">
                <a:solidFill>
                  <a:srgbClr val="3333CC"/>
                </a:solidFill>
              </a:rPr>
              <a:t>сетку.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17</a:t>
            </a:r>
            <a:r>
              <a:rPr lang="ru-RU" sz="2800" b="1" dirty="0">
                <a:solidFill>
                  <a:srgbClr val="660033"/>
                </a:solidFill>
              </a:rPr>
              <a:t>. В этой игре необходимо выбить битой как можно больше количество фигур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18</a:t>
            </a:r>
            <a:r>
              <a:rPr lang="ru-RU" sz="2800" b="1" dirty="0">
                <a:solidFill>
                  <a:srgbClr val="3333CC"/>
                </a:solidFill>
              </a:rPr>
              <a:t>. Брасс, баттерфляй, кроль, дельфин, о чем идет речь</a:t>
            </a:r>
            <a:r>
              <a:rPr lang="ru-RU" sz="2800" b="1" dirty="0" smtClean="0">
                <a:solidFill>
                  <a:srgbClr val="3333CC"/>
                </a:solidFill>
              </a:rPr>
              <a:t>?</a:t>
            </a:r>
          </a:p>
          <a:p>
            <a:endParaRPr lang="ru-RU" sz="800" b="1" dirty="0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19. Ныряние и плавание под водой с аквалангом.</a:t>
            </a:r>
          </a:p>
          <a:p>
            <a:endParaRPr lang="ru-RU" sz="800" b="1" dirty="0">
              <a:solidFill>
                <a:srgbClr val="660033"/>
              </a:solidFill>
            </a:endParaRPr>
          </a:p>
          <a:p>
            <a:r>
              <a:rPr lang="ru-RU" sz="2800" b="1" dirty="0">
                <a:solidFill>
                  <a:srgbClr val="3333CC"/>
                </a:solidFill>
              </a:rPr>
              <a:t>20. Единоборство двух спортсменов, которое проходит по определенным правилам. 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21</a:t>
            </a:r>
            <a:r>
              <a:rPr lang="ru-RU" sz="2800" b="1" dirty="0">
                <a:solidFill>
                  <a:srgbClr val="660033"/>
                </a:solidFill>
              </a:rPr>
              <a:t>. В этом виде спорта спортсмен стоит на доске и спускается по снежному склону.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22</a:t>
            </a:r>
            <a:r>
              <a:rPr lang="ru-RU" sz="2800" b="1" dirty="0">
                <a:solidFill>
                  <a:srgbClr val="3333CC"/>
                </a:solidFill>
              </a:rPr>
              <a:t>. В этой игре используется тридцать две фигуры черного и белого цвета, которые располагаются на доске.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23</a:t>
            </a:r>
            <a:r>
              <a:rPr lang="ru-RU" sz="2800" b="1" dirty="0">
                <a:solidFill>
                  <a:srgbClr val="660033"/>
                </a:solidFill>
              </a:rPr>
              <a:t>. Соревнования проходят на рапирах, саблях, шпагах.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24</a:t>
            </a:r>
            <a:r>
              <a:rPr lang="ru-RU" sz="2800" b="1" dirty="0">
                <a:solidFill>
                  <a:srgbClr val="3333CC"/>
                </a:solidFill>
              </a:rPr>
              <a:t>. Игра в кегли, которые нужно сбить при помощи тяжёлых шаров. </a:t>
            </a:r>
            <a:endParaRPr lang="ru-RU" sz="2800" b="1" dirty="0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2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665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33"/>
                </a:solidFill>
              </a:rPr>
              <a:t>25. В этой игре используют кий и двадцать один шар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>
              <a:solidFill>
                <a:srgbClr val="660033"/>
              </a:solidFill>
            </a:endParaRPr>
          </a:p>
          <a:p>
            <a:r>
              <a:rPr lang="ru-RU" sz="2800" b="1" dirty="0">
                <a:solidFill>
                  <a:srgbClr val="3333CC"/>
                </a:solidFill>
              </a:rPr>
              <a:t>26. Скоростной спуск с ледяной горы на специальных санях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endParaRPr lang="ru-RU" sz="800" b="1" dirty="0">
              <a:solidFill>
                <a:srgbClr val="3333CC"/>
              </a:solidFill>
            </a:endParaRPr>
          </a:p>
          <a:p>
            <a:r>
              <a:rPr lang="ru-RU" sz="2800" b="1" dirty="0">
                <a:solidFill>
                  <a:srgbClr val="660033"/>
                </a:solidFill>
              </a:rPr>
              <a:t>27. Боксёрская </a:t>
            </a:r>
            <a:r>
              <a:rPr lang="ru-RU" sz="2800" b="1" dirty="0" err="1">
                <a:solidFill>
                  <a:srgbClr val="660033"/>
                </a:solidFill>
              </a:rPr>
              <a:t>трёхминутка</a:t>
            </a:r>
            <a:r>
              <a:rPr lang="ru-RU" sz="28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28</a:t>
            </a:r>
            <a:r>
              <a:rPr lang="ru-RU" sz="2800" b="1" dirty="0">
                <a:solidFill>
                  <a:srgbClr val="3333CC"/>
                </a:solidFill>
              </a:rPr>
              <a:t>. Суть этой игры состоит в том, чтобы не дать волану коснуться</a:t>
            </a:r>
            <a:r>
              <a:rPr lang="ru-RU" sz="2800" b="1" i="1" dirty="0">
                <a:solidFill>
                  <a:srgbClr val="3333CC"/>
                </a:solidFill>
              </a:rPr>
              <a:t> </a:t>
            </a:r>
            <a:r>
              <a:rPr lang="ru-RU" sz="2800" b="1" dirty="0">
                <a:solidFill>
                  <a:srgbClr val="3333CC"/>
                </a:solidFill>
              </a:rPr>
              <a:t>земли</a:t>
            </a:r>
            <a:r>
              <a:rPr lang="ru-RU" sz="2800" b="1" dirty="0" smtClean="0">
                <a:solidFill>
                  <a:srgbClr val="3333CC"/>
                </a:solidFill>
              </a:rPr>
              <a:t>.</a:t>
            </a: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660033"/>
                </a:solidFill>
              </a:rPr>
              <a:t>29</a:t>
            </a:r>
            <a:r>
              <a:rPr lang="ru-RU" sz="2800" b="1" dirty="0">
                <a:solidFill>
                  <a:srgbClr val="660033"/>
                </a:solidFill>
              </a:rPr>
              <a:t>. Старый вид спорта </a:t>
            </a:r>
            <a:r>
              <a:rPr lang="ru-RU" sz="2800" b="1" dirty="0" smtClean="0">
                <a:solidFill>
                  <a:srgbClr val="660033"/>
                </a:solidFill>
              </a:rPr>
              <a:t> в котором </a:t>
            </a:r>
            <a:r>
              <a:rPr lang="ru-RU" sz="2800" b="1" dirty="0">
                <a:solidFill>
                  <a:srgbClr val="660033"/>
                </a:solidFill>
              </a:rPr>
              <a:t>нужно поднять большой вес. </a:t>
            </a:r>
            <a:endParaRPr lang="ru-RU" sz="2800" b="1" dirty="0" smtClean="0">
              <a:solidFill>
                <a:srgbClr val="660033"/>
              </a:solidFill>
            </a:endParaRPr>
          </a:p>
          <a:p>
            <a:endParaRPr lang="ru-RU" sz="800" b="1" dirty="0" smtClean="0">
              <a:solidFill>
                <a:srgbClr val="660033"/>
              </a:solidFill>
            </a:endParaRPr>
          </a:p>
          <a:p>
            <a:r>
              <a:rPr lang="ru-RU" sz="2800" b="1" dirty="0" smtClean="0">
                <a:solidFill>
                  <a:srgbClr val="3333CC"/>
                </a:solidFill>
              </a:rPr>
              <a:t>30</a:t>
            </a:r>
            <a:r>
              <a:rPr lang="ru-RU" sz="2800" b="1" dirty="0">
                <a:solidFill>
                  <a:srgbClr val="3333CC"/>
                </a:solidFill>
              </a:rPr>
              <a:t>. В этот вид спорта </a:t>
            </a:r>
            <a:r>
              <a:rPr lang="ru-RU" sz="2800" b="1" dirty="0" smtClean="0">
                <a:solidFill>
                  <a:srgbClr val="3333CC"/>
                </a:solidFill>
              </a:rPr>
              <a:t>играют </a:t>
            </a:r>
            <a:r>
              <a:rPr lang="ru-RU" sz="2800" b="1" dirty="0">
                <a:solidFill>
                  <a:srgbClr val="3333CC"/>
                </a:solidFill>
              </a:rPr>
              <a:t>десять полевых игроков </a:t>
            </a:r>
            <a:r>
              <a:rPr lang="ru-RU" sz="2800" b="1" dirty="0" smtClean="0">
                <a:solidFill>
                  <a:srgbClr val="3333CC"/>
                </a:solidFill>
              </a:rPr>
              <a:t>и один вратарь</a:t>
            </a:r>
            <a:r>
              <a:rPr lang="ru-RU" sz="2800" b="1" dirty="0">
                <a:solidFill>
                  <a:srgbClr val="3333CC"/>
                </a:solidFill>
              </a:rPr>
              <a:t>. </a:t>
            </a:r>
            <a:endParaRPr lang="ru-RU" sz="2800" b="1" dirty="0" smtClean="0">
              <a:solidFill>
                <a:srgbClr val="3333CC"/>
              </a:solidFill>
            </a:endParaRPr>
          </a:p>
          <a:p>
            <a:endParaRPr lang="ru-RU" sz="2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1257</Words>
  <Application>Microsoft Office PowerPoint</Application>
  <PresentationFormat>Экран (4:3)</PresentationFormat>
  <Paragraphs>284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Аптека</vt:lpstr>
      <vt:lpstr>Трек</vt:lpstr>
      <vt:lpstr>Техническая</vt:lpstr>
      <vt:lpstr>Orange Waves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"Знатоки спорта"</dc:title>
  <dc:creator>User</dc:creator>
  <cp:lastModifiedBy>Городный</cp:lastModifiedBy>
  <cp:revision>42</cp:revision>
  <dcterms:created xsi:type="dcterms:W3CDTF">2014-01-22T19:26:00Z</dcterms:created>
  <dcterms:modified xsi:type="dcterms:W3CDTF">2021-05-21T10:34:14Z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